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Lst>
  <p:sldSz cx="14630400" cy="8229600"/>
  <p:notesSz cx="8229600" cy="14630400"/>
  <p:embeddedFontLst>
    <p:embeddedFont>
      <p:font typeface="Dela Gothic One" panose="00000500000000000000" pitchFamily="34" charset="-128"/>
      <p:regular r:id="rId15"/>
    </p:embeddedFont>
    <p:embeddedFont>
      <p:font typeface="Dela Gothic One" panose="00000500000000000000" pitchFamily="34" charset="-122"/>
      <p:regular r:id="rId16"/>
    </p:embeddedFont>
    <p:embeddedFont>
      <p:font typeface="Dela Gothic One" panose="00000500000000000000" pitchFamily="34" charset="-120"/>
      <p:regular r:id="rId17"/>
    </p:embeddedFont>
    <p:embeddedFont>
      <p:font typeface="DM Sans" pitchFamily="34" charset="0"/>
      <p:bold r:id="rId18"/>
    </p:embeddedFont>
    <p:embeddedFont>
      <p:font typeface="DM Sans" pitchFamily="34" charset="-122"/>
      <p:bold r:id="rId19"/>
    </p:embeddedFont>
    <p:embeddedFont>
      <p:font typeface="DM Sans" pitchFamily="34" charset="-120"/>
      <p:bold r:id="rId20"/>
    </p:embeddedFont>
    <p:embeddedFont>
      <p:font typeface="Calibri" panose="020F0502020204030204" charset="0"/>
      <p:regular r:id="rId21"/>
      <p:bold r:id="rId22"/>
      <p:italic r:id="rId23"/>
      <p:boldItalic r:id="rId24"/>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font" Target="fonts/font10.fntdata"/><Relationship Id="rId23" Type="http://schemas.openxmlformats.org/officeDocument/2006/relationships/font" Target="fonts/font9.fntdata"/><Relationship Id="rId22" Type="http://schemas.openxmlformats.org/officeDocument/2006/relationships/font" Target="fonts/font8.fntdata"/><Relationship Id="rId21" Type="http://schemas.openxmlformats.org/officeDocument/2006/relationships/font" Target="fonts/font7.fntdata"/><Relationship Id="rId20" Type="http://schemas.openxmlformats.org/officeDocument/2006/relationships/font" Target="fonts/font6.fntdata"/><Relationship Id="rId2" Type="http://schemas.openxmlformats.org/officeDocument/2006/relationships/theme" Target="theme/theme1.xml"/><Relationship Id="rId19" Type="http://schemas.openxmlformats.org/officeDocument/2006/relationships/font" Target="fonts/font5.fntdata"/><Relationship Id="rId18" Type="http://schemas.openxmlformats.org/officeDocument/2006/relationships/font" Target="fonts/font4.fntdata"/><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3.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5.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13.png"/></Relationships>
</file>

<file path=ppt/slides/_rels/slide6.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2" Type="http://schemas.openxmlformats.org/officeDocument/2006/relationships/notesSlide" Target="../notesSlides/notesSlide6.xml"/><Relationship Id="rId21" Type="http://schemas.openxmlformats.org/officeDocument/2006/relationships/slideLayout" Target="../slideLayouts/slideLayout7.xml"/><Relationship Id="rId20" Type="http://schemas.openxmlformats.org/officeDocument/2006/relationships/tags" Target="../tags/tag24.xml"/><Relationship Id="rId2" Type="http://schemas.openxmlformats.org/officeDocument/2006/relationships/tags" Target="../tags/tag6.xml"/><Relationship Id="rId19" Type="http://schemas.openxmlformats.org/officeDocument/2006/relationships/tags" Target="../tags/tag23.xml"/><Relationship Id="rId18" Type="http://schemas.openxmlformats.org/officeDocument/2006/relationships/tags" Target="../tags/tag22.xml"/><Relationship Id="rId17" Type="http://schemas.openxmlformats.org/officeDocument/2006/relationships/tags" Target="../tags/tag21.xml"/><Relationship Id="rId16" Type="http://schemas.openxmlformats.org/officeDocument/2006/relationships/tags" Target="../tags/tag20.xml"/><Relationship Id="rId15" Type="http://schemas.openxmlformats.org/officeDocument/2006/relationships/tags" Target="../tags/tag19.xml"/><Relationship Id="rId14" Type="http://schemas.openxmlformats.org/officeDocument/2006/relationships/tags" Target="../tags/tag18.xml"/><Relationship Id="rId13" Type="http://schemas.openxmlformats.org/officeDocument/2006/relationships/tags" Target="../tags/tag17.xml"/><Relationship Id="rId12" Type="http://schemas.openxmlformats.org/officeDocument/2006/relationships/tags" Target="../tags/tag16.xml"/><Relationship Id="rId11" Type="http://schemas.openxmlformats.org/officeDocument/2006/relationships/tags" Target="../tags/tag15.xml"/><Relationship Id="rId10" Type="http://schemas.openxmlformats.org/officeDocument/2006/relationships/tags" Target="../tags/tag14.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2279213"/>
            <a:ext cx="7627382" cy="1870591"/>
          </a:xfrm>
          <a:prstGeom prst="rect">
            <a:avLst/>
          </a:prstGeom>
          <a:noFill/>
        </p:spPr>
        <p:txBody>
          <a:bodyPr wrap="square" lIns="0" tIns="0" rIns="0" bIns="0" rtlCol="0" anchor="t"/>
          <a:lstStyle/>
          <a:p>
            <a:pPr marL="0" indent="0" algn="l">
              <a:lnSpc>
                <a:spcPts val="4900"/>
              </a:lnSpc>
              <a:buNone/>
            </a:pPr>
            <a:r>
              <a:rPr lang="en-US" sz="390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Báo Cáo Chương Trình: Giải Sudoku Sử Dụng Heuristic</a:t>
            </a:r>
            <a:endParaRPr lang="en-US" sz="3900" dirty="0"/>
          </a:p>
        </p:txBody>
      </p:sp>
      <p:sp>
        <p:nvSpPr>
          <p:cNvPr id="4" name="Text 1"/>
          <p:cNvSpPr/>
          <p:nvPr/>
        </p:nvSpPr>
        <p:spPr>
          <a:xfrm>
            <a:off x="6244709" y="4434126"/>
            <a:ext cx="7627382" cy="1516261"/>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Ngày 15 tháng 07 năm 2025</a:t>
            </a:r>
            <a:endParaRPr lang="en-US" sz="1450" dirty="0">
              <a:solidFill>
                <a:srgbClr val="FFE5E5"/>
              </a:solidFill>
              <a:latin typeface="DM Sans" pitchFamily="34" charset="0"/>
              <a:ea typeface="DM Sans" pitchFamily="34" charset="-122"/>
              <a:cs typeface="DM Sans" pitchFamily="34" charset="-120"/>
            </a:endParaRPr>
          </a:p>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Họ và tên: Trương Công Hoan</a:t>
            </a:r>
            <a:endParaRPr lang="en-US" sz="1450" dirty="0">
              <a:solidFill>
                <a:srgbClr val="FFE5E5"/>
              </a:solidFill>
              <a:latin typeface="DM Sans" pitchFamily="34" charset="0"/>
              <a:ea typeface="DM Sans" pitchFamily="34" charset="-122"/>
              <a:cs typeface="DM Sans" pitchFamily="34" charset="-120"/>
            </a:endParaRPr>
          </a:p>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MSSV: 2302700335</a:t>
            </a:r>
            <a:endParaRPr lang="en-US" sz="1450" dirty="0">
              <a:solidFill>
                <a:srgbClr val="FFE5E5"/>
              </a:solidFill>
              <a:latin typeface="DM Sans" pitchFamily="34" charset="0"/>
              <a:ea typeface="DM Sans" pitchFamily="34" charset="-122"/>
              <a:cs typeface="DM Sans" pitchFamily="34" charset="-120"/>
            </a:endParaRPr>
          </a:p>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Học phần: Introduction to Artificial Intelligence</a:t>
            </a:r>
            <a:endParaRPr lang="en-US" sz="1450" dirty="0">
              <a:solidFill>
                <a:srgbClr val="FFE5E5"/>
              </a:solidFill>
              <a:latin typeface="DM Sans" pitchFamily="34" charset="0"/>
              <a:ea typeface="DM Sans" pitchFamily="34" charset="-122"/>
              <a:cs typeface="DM Sans" pitchFamily="34" charset="-120"/>
            </a:endParaRPr>
          </a:p>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Giảng viên: Nguyễn Quản Bá Hồng</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58309" y="2050733"/>
            <a:ext cx="6479858" cy="623530"/>
          </a:xfrm>
          <a:prstGeom prst="rect">
            <a:avLst/>
          </a:prstGeom>
          <a:noFill/>
        </p:spPr>
        <p:txBody>
          <a:bodyPr wrap="none" lIns="0" tIns="0" rIns="0" bIns="0" rtlCol="0" anchor="t"/>
          <a:lstStyle/>
          <a:p>
            <a:pPr marL="0" indent="0" algn="l">
              <a:lnSpc>
                <a:spcPts val="4900"/>
              </a:lnSpc>
              <a:buNone/>
            </a:pPr>
            <a:r>
              <a:rPr lang="en-US" sz="390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Mục Tiêu &amp; Tổng Quan</a:t>
            </a:r>
            <a:endParaRPr lang="en-US" sz="3900" dirty="0"/>
          </a:p>
        </p:txBody>
      </p:sp>
      <p:sp>
        <p:nvSpPr>
          <p:cNvPr id="3" name="Text 1"/>
          <p:cNvSpPr/>
          <p:nvPr/>
        </p:nvSpPr>
        <p:spPr>
          <a:xfrm>
            <a:off x="758309" y="3053358"/>
            <a:ext cx="13113782" cy="909757"/>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Bài tập này nhằm xây dựng một ứng dụng giải và chơi Sudoku với các kích thước 9x9 và 16x16, hỗ trợ chế độ Sudoku X. Ứng dụng sử dụng thuật toán backtracking kết hợp heuristic Minimum Remaining Values (MRV) để giải Sudoku, đồng thời cung cấp giao diện đồ họa thân thiện sử dụng thư viện tkinter của Python.</a:t>
            </a:r>
            <a:endParaRPr lang="en-US" sz="1450" dirty="0"/>
          </a:p>
        </p:txBody>
      </p:sp>
      <p:sp>
        <p:nvSpPr>
          <p:cNvPr id="4" name="Shape 2"/>
          <p:cNvSpPr/>
          <p:nvPr/>
        </p:nvSpPr>
        <p:spPr>
          <a:xfrm>
            <a:off x="758309" y="4437817"/>
            <a:ext cx="4244816" cy="91440"/>
          </a:xfrm>
          <a:prstGeom prst="roundRect">
            <a:avLst>
              <a:gd name="adj" fmla="val 87077"/>
            </a:avLst>
          </a:prstGeom>
          <a:solidFill>
            <a:srgbClr val="C91313"/>
          </a:solidFill>
        </p:spPr>
      </p:sp>
      <p:sp>
        <p:nvSpPr>
          <p:cNvPr id="5" name="Shape 3"/>
          <p:cNvSpPr/>
          <p:nvPr/>
        </p:nvSpPr>
        <p:spPr>
          <a:xfrm>
            <a:off x="2596396" y="4176355"/>
            <a:ext cx="568643" cy="568643"/>
          </a:xfrm>
          <a:prstGeom prst="roundRect">
            <a:avLst>
              <a:gd name="adj" fmla="val 160804"/>
            </a:avLst>
          </a:prstGeom>
          <a:solidFill>
            <a:srgbClr val="C91313"/>
          </a:solidFill>
        </p:spPr>
      </p:sp>
      <p:pic>
        <p:nvPicPr>
          <p:cNvPr id="6" name="Image 0" descr="preencoded.png"/>
          <p:cNvPicPr>
            <a:picLocks noChangeAspect="1"/>
          </p:cNvPicPr>
          <p:nvPr/>
        </p:nvPicPr>
        <p:blipFill>
          <a:blip r:embed="rId1"/>
          <a:stretch>
            <a:fillRect/>
          </a:stretch>
        </p:blipFill>
        <p:spPr>
          <a:xfrm>
            <a:off x="2767013" y="4318516"/>
            <a:ext cx="227409" cy="284321"/>
          </a:xfrm>
          <a:prstGeom prst="rect">
            <a:avLst/>
          </a:prstGeom>
        </p:spPr>
      </p:pic>
      <p:sp>
        <p:nvSpPr>
          <p:cNvPr id="7" name="Text 4"/>
          <p:cNvSpPr/>
          <p:nvPr/>
        </p:nvSpPr>
        <p:spPr>
          <a:xfrm>
            <a:off x="970717" y="4934545"/>
            <a:ext cx="2737247"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Giải &amp; Chơi Sudoku</a:t>
            </a:r>
            <a:endParaRPr lang="en-US" sz="1950" dirty="0"/>
          </a:p>
        </p:txBody>
      </p:sp>
      <p:sp>
        <p:nvSpPr>
          <p:cNvPr id="8" name="Text 5"/>
          <p:cNvSpPr/>
          <p:nvPr/>
        </p:nvSpPr>
        <p:spPr>
          <a:xfrm>
            <a:off x="970717" y="5359956"/>
            <a:ext cx="3820001" cy="606504"/>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Hỗ trợ kích thước 9x9 và 16x16, bao gồm chế độ Sudoku X.</a:t>
            </a:r>
            <a:endParaRPr lang="en-US" sz="1450" dirty="0"/>
          </a:p>
        </p:txBody>
      </p:sp>
      <p:sp>
        <p:nvSpPr>
          <p:cNvPr id="9" name="Shape 6"/>
          <p:cNvSpPr/>
          <p:nvPr/>
        </p:nvSpPr>
        <p:spPr>
          <a:xfrm>
            <a:off x="5192673" y="4437817"/>
            <a:ext cx="4244935" cy="91440"/>
          </a:xfrm>
          <a:prstGeom prst="roundRect">
            <a:avLst>
              <a:gd name="adj" fmla="val 87077"/>
            </a:avLst>
          </a:prstGeom>
          <a:solidFill>
            <a:srgbClr val="C91313"/>
          </a:solidFill>
        </p:spPr>
      </p:sp>
      <p:sp>
        <p:nvSpPr>
          <p:cNvPr id="10" name="Shape 7"/>
          <p:cNvSpPr/>
          <p:nvPr/>
        </p:nvSpPr>
        <p:spPr>
          <a:xfrm>
            <a:off x="7030760" y="4176355"/>
            <a:ext cx="568643" cy="568643"/>
          </a:xfrm>
          <a:prstGeom prst="roundRect">
            <a:avLst>
              <a:gd name="adj" fmla="val 160804"/>
            </a:avLst>
          </a:prstGeom>
          <a:solidFill>
            <a:srgbClr val="C91313"/>
          </a:solidFill>
        </p:spPr>
      </p:sp>
      <p:pic>
        <p:nvPicPr>
          <p:cNvPr id="11" name="Image 1" descr="preencoded.png"/>
          <p:cNvPicPr>
            <a:picLocks noChangeAspect="1"/>
          </p:cNvPicPr>
          <p:nvPr/>
        </p:nvPicPr>
        <p:blipFill>
          <a:blip r:embed="rId2"/>
          <a:stretch>
            <a:fillRect/>
          </a:stretch>
        </p:blipFill>
        <p:spPr>
          <a:xfrm>
            <a:off x="7201376" y="4318516"/>
            <a:ext cx="227409" cy="284321"/>
          </a:xfrm>
          <a:prstGeom prst="rect">
            <a:avLst/>
          </a:prstGeom>
        </p:spPr>
      </p:pic>
      <p:sp>
        <p:nvSpPr>
          <p:cNvPr id="12" name="Text 8"/>
          <p:cNvSpPr/>
          <p:nvPr/>
        </p:nvSpPr>
        <p:spPr>
          <a:xfrm>
            <a:off x="5405080" y="4934545"/>
            <a:ext cx="3436620"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Thuật Toán Thông Minh</a:t>
            </a:r>
            <a:endParaRPr lang="en-US" sz="1950" dirty="0"/>
          </a:p>
        </p:txBody>
      </p:sp>
      <p:sp>
        <p:nvSpPr>
          <p:cNvPr id="13" name="Text 9"/>
          <p:cNvSpPr/>
          <p:nvPr/>
        </p:nvSpPr>
        <p:spPr>
          <a:xfrm>
            <a:off x="5405080" y="5359956"/>
            <a:ext cx="3820120" cy="606504"/>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Sử dụng backtracking kết hợp heuristic MRV để tối ưu hiệu suất.</a:t>
            </a:r>
            <a:endParaRPr lang="en-US" sz="1450" dirty="0"/>
          </a:p>
        </p:txBody>
      </p:sp>
      <p:sp>
        <p:nvSpPr>
          <p:cNvPr id="14" name="Shape 10"/>
          <p:cNvSpPr/>
          <p:nvPr/>
        </p:nvSpPr>
        <p:spPr>
          <a:xfrm>
            <a:off x="9627156" y="4437817"/>
            <a:ext cx="4244816" cy="91440"/>
          </a:xfrm>
          <a:prstGeom prst="roundRect">
            <a:avLst>
              <a:gd name="adj" fmla="val 87077"/>
            </a:avLst>
          </a:prstGeom>
          <a:solidFill>
            <a:srgbClr val="C91313"/>
          </a:solidFill>
        </p:spPr>
      </p:sp>
      <p:sp>
        <p:nvSpPr>
          <p:cNvPr id="15" name="Shape 11"/>
          <p:cNvSpPr/>
          <p:nvPr/>
        </p:nvSpPr>
        <p:spPr>
          <a:xfrm>
            <a:off x="11465243" y="4176355"/>
            <a:ext cx="568643" cy="568643"/>
          </a:xfrm>
          <a:prstGeom prst="roundRect">
            <a:avLst>
              <a:gd name="adj" fmla="val 160804"/>
            </a:avLst>
          </a:prstGeom>
          <a:solidFill>
            <a:srgbClr val="C91313"/>
          </a:solidFill>
        </p:spPr>
      </p:sp>
      <p:pic>
        <p:nvPicPr>
          <p:cNvPr id="16" name="Image 2" descr="preencoded.png"/>
          <p:cNvPicPr>
            <a:picLocks noChangeAspect="1"/>
          </p:cNvPicPr>
          <p:nvPr/>
        </p:nvPicPr>
        <p:blipFill>
          <a:blip r:embed="rId3"/>
          <a:stretch>
            <a:fillRect/>
          </a:stretch>
        </p:blipFill>
        <p:spPr>
          <a:xfrm>
            <a:off x="11635859" y="4318516"/>
            <a:ext cx="227409" cy="284321"/>
          </a:xfrm>
          <a:prstGeom prst="rect">
            <a:avLst/>
          </a:prstGeom>
        </p:spPr>
      </p:pic>
      <p:sp>
        <p:nvSpPr>
          <p:cNvPr id="17" name="Text 12"/>
          <p:cNvSpPr/>
          <p:nvPr/>
        </p:nvSpPr>
        <p:spPr>
          <a:xfrm>
            <a:off x="9839563" y="4934545"/>
            <a:ext cx="3110746"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Giao Diện Thân Thiện</a:t>
            </a:r>
            <a:endParaRPr lang="en-US" sz="1950" dirty="0"/>
          </a:p>
        </p:txBody>
      </p:sp>
      <p:sp>
        <p:nvSpPr>
          <p:cNvPr id="18" name="Text 13"/>
          <p:cNvSpPr/>
          <p:nvPr/>
        </p:nvSpPr>
        <p:spPr>
          <a:xfrm>
            <a:off x="9839563" y="5359956"/>
            <a:ext cx="3820001" cy="606504"/>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Phát triển bằng tkinter của Python, dễ dàng tương tác.</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24232" y="360402"/>
            <a:ext cx="4752499" cy="431125"/>
          </a:xfrm>
          <a:prstGeom prst="rect">
            <a:avLst/>
          </a:prstGeom>
          <a:noFill/>
        </p:spPr>
        <p:txBody>
          <a:bodyPr wrap="none" lIns="0" tIns="0" rIns="0" bIns="0" rtlCol="0" anchor="t"/>
          <a:lstStyle/>
          <a:p>
            <a:pPr marL="0" indent="0" algn="l">
              <a:lnSpc>
                <a:spcPts val="3350"/>
              </a:lnSpc>
              <a:buNone/>
            </a:pPr>
            <a:r>
              <a:rPr lang="en-US" sz="270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Mô Tả Bài Toán Sudoku</a:t>
            </a:r>
            <a:endParaRPr lang="en-US" sz="2700" dirty="0"/>
          </a:p>
        </p:txBody>
      </p:sp>
      <p:sp>
        <p:nvSpPr>
          <p:cNvPr id="3" name="Text 1"/>
          <p:cNvSpPr/>
          <p:nvPr/>
        </p:nvSpPr>
        <p:spPr>
          <a:xfrm>
            <a:off x="524510" y="1053465"/>
            <a:ext cx="10723880" cy="254000"/>
          </a:xfrm>
          <a:prstGeom prst="rect">
            <a:avLst/>
          </a:prstGeom>
          <a:noFill/>
        </p:spPr>
        <p:txBody>
          <a:bodyPr wrap="none" lIns="0" tIns="0" rIns="0" bIns="0" rtlCol="0" anchor="t"/>
          <a:lstStyle/>
          <a:p>
            <a:pPr marL="0" indent="0" algn="l">
              <a:lnSpc>
                <a:spcPts val="1650"/>
              </a:lnSpc>
              <a:buNone/>
            </a:pPr>
            <a:r>
              <a:rPr lang="en-US" sz="1500" dirty="0">
                <a:solidFill>
                  <a:srgbClr val="FFE5E5"/>
                </a:solidFill>
                <a:latin typeface="DM Sans" pitchFamily="34" charset="0"/>
                <a:ea typeface="DM Sans" pitchFamily="34" charset="-122"/>
                <a:cs typeface="DM Sans" pitchFamily="34" charset="-120"/>
              </a:rPr>
              <a:t>Sudoku là một bài toán thỏa mãn ràng buộc (CSP) trên lưới NxN (N=9 hoặc N=16). Mục tiêu là điền các ô trống sao cho thỏa mãn tất cả ràng buộc.</a:t>
            </a:r>
            <a:endParaRPr lang="en-US" sz="1500" dirty="0"/>
          </a:p>
        </p:txBody>
      </p:sp>
      <p:sp>
        <p:nvSpPr>
          <p:cNvPr id="4" name="Text 2"/>
          <p:cNvSpPr/>
          <p:nvPr>
            <p:custDataLst>
              <p:tags r:id="rId1"/>
            </p:custDataLst>
          </p:nvPr>
        </p:nvSpPr>
        <p:spPr>
          <a:xfrm>
            <a:off x="524232" y="1541621"/>
            <a:ext cx="1845469" cy="215622"/>
          </a:xfrm>
          <a:prstGeom prst="rect">
            <a:avLst/>
          </a:prstGeom>
          <a:noFill/>
        </p:spPr>
        <p:txBody>
          <a:bodyPr wrap="none" lIns="0" tIns="0" rIns="0" bIns="0" rtlCol="0" anchor="t"/>
          <a:lstStyle/>
          <a:p>
            <a:pPr marL="0" indent="0" algn="l">
              <a:lnSpc>
                <a:spcPts val="1650"/>
              </a:lnSpc>
              <a:buNone/>
            </a:pPr>
            <a:r>
              <a:rPr lang="en-US" sz="135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Ràng Buộc Cơ Bản</a:t>
            </a:r>
            <a:endParaRPr lang="en-US" sz="1350" dirty="0"/>
          </a:p>
        </p:txBody>
      </p:sp>
      <p:sp>
        <p:nvSpPr>
          <p:cNvPr id="5" name="Text 3"/>
          <p:cNvSpPr/>
          <p:nvPr>
            <p:custDataLst>
              <p:tags r:id="rId2"/>
            </p:custDataLst>
          </p:nvPr>
        </p:nvSpPr>
        <p:spPr>
          <a:xfrm>
            <a:off x="524232" y="1888212"/>
            <a:ext cx="6631067" cy="209669"/>
          </a:xfrm>
          <a:prstGeom prst="rect">
            <a:avLst/>
          </a:prstGeom>
          <a:noFill/>
        </p:spPr>
        <p:txBody>
          <a:bodyPr wrap="none" lIns="0" tIns="0" rIns="0" bIns="0" rtlCol="0" anchor="t"/>
          <a:lstStyle/>
          <a:p>
            <a:pPr marL="342900" indent="-342900" algn="l">
              <a:lnSpc>
                <a:spcPts val="1650"/>
              </a:lnSpc>
              <a:buSzPct val="100000"/>
              <a:buChar char="•"/>
            </a:pPr>
            <a:r>
              <a:rPr lang="en-US" sz="1000" dirty="0">
                <a:solidFill>
                  <a:srgbClr val="FFE5E5"/>
                </a:solidFill>
                <a:latin typeface="DM Sans" pitchFamily="34" charset="0"/>
                <a:ea typeface="DM Sans" pitchFamily="34" charset="-122"/>
                <a:cs typeface="DM Sans" pitchFamily="34" charset="-120"/>
              </a:rPr>
              <a:t>Mỗi hàng, cột, và vùng box_size x box_size chỉ chứa các giá trị từ 1 đến N mà không trùng lặp.</a:t>
            </a:r>
            <a:endParaRPr lang="en-US" sz="1000" dirty="0"/>
          </a:p>
        </p:txBody>
      </p:sp>
      <p:sp>
        <p:nvSpPr>
          <p:cNvPr id="7" name="Text 4"/>
          <p:cNvSpPr/>
          <p:nvPr>
            <p:custDataLst>
              <p:tags r:id="rId3"/>
            </p:custDataLst>
          </p:nvPr>
        </p:nvSpPr>
        <p:spPr>
          <a:xfrm>
            <a:off x="7482721" y="1541621"/>
            <a:ext cx="1724739" cy="215622"/>
          </a:xfrm>
          <a:prstGeom prst="rect">
            <a:avLst/>
          </a:prstGeom>
          <a:noFill/>
        </p:spPr>
        <p:txBody>
          <a:bodyPr wrap="none" lIns="0" tIns="0" rIns="0" bIns="0" rtlCol="0" anchor="t"/>
          <a:lstStyle/>
          <a:p>
            <a:pPr marL="0" indent="0" algn="l">
              <a:lnSpc>
                <a:spcPts val="1650"/>
              </a:lnSpc>
              <a:buNone/>
            </a:pPr>
            <a:r>
              <a:rPr lang="en-US" sz="135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Chế Độ Sudoku X</a:t>
            </a:r>
            <a:endParaRPr lang="en-US" sz="1350" dirty="0"/>
          </a:p>
        </p:txBody>
      </p:sp>
      <p:sp>
        <p:nvSpPr>
          <p:cNvPr id="8" name="Text 5"/>
          <p:cNvSpPr/>
          <p:nvPr>
            <p:custDataLst>
              <p:tags r:id="rId4"/>
            </p:custDataLst>
          </p:nvPr>
        </p:nvSpPr>
        <p:spPr>
          <a:xfrm>
            <a:off x="7482721" y="1888212"/>
            <a:ext cx="6631067" cy="209669"/>
          </a:xfrm>
          <a:prstGeom prst="rect">
            <a:avLst/>
          </a:prstGeom>
          <a:noFill/>
        </p:spPr>
        <p:txBody>
          <a:bodyPr wrap="none" lIns="0" tIns="0" rIns="0" bIns="0" rtlCol="0" anchor="t"/>
          <a:lstStyle/>
          <a:p>
            <a:pPr marL="342900" indent="-342900" algn="l">
              <a:lnSpc>
                <a:spcPts val="1650"/>
              </a:lnSpc>
              <a:buSzPct val="100000"/>
              <a:buChar char="•"/>
            </a:pPr>
            <a:r>
              <a:rPr lang="en-US" sz="1000" dirty="0">
                <a:solidFill>
                  <a:srgbClr val="FFE5E5"/>
                </a:solidFill>
                <a:latin typeface="DM Sans" pitchFamily="34" charset="0"/>
                <a:ea typeface="DM Sans" pitchFamily="34" charset="-122"/>
                <a:cs typeface="DM Sans" pitchFamily="34" charset="-120"/>
              </a:rPr>
              <a:t>Với chế độ Sudoku X (N=9), hai đường chéo chính và phụ cũng không được chứa giá trị trùng lặp.</a:t>
            </a:r>
            <a:endParaRPr lang="en-US" sz="1000" dirty="0"/>
          </a:p>
        </p:txBody>
      </p:sp>
      <p:pic>
        <p:nvPicPr>
          <p:cNvPr id="10" name="Picture 9"/>
          <p:cNvPicPr/>
          <p:nvPr/>
        </p:nvPicPr>
        <p:blipFill>
          <a:blip r:embed="rId5"/>
          <a:stretch>
            <a:fillRect/>
          </a:stretch>
        </p:blipFill>
        <p:spPr>
          <a:xfrm>
            <a:off x="7976235" y="2230120"/>
            <a:ext cx="5440045" cy="4976495"/>
          </a:xfrm>
          <a:prstGeom prst="rect">
            <a:avLst/>
          </a:prstGeom>
        </p:spPr>
      </p:pic>
      <p:pic>
        <p:nvPicPr>
          <p:cNvPr id="11" name="Picture 10"/>
          <p:cNvPicPr/>
          <p:nvPr/>
        </p:nvPicPr>
        <p:blipFill>
          <a:blip r:embed="rId6"/>
          <a:stretch>
            <a:fillRect/>
          </a:stretch>
        </p:blipFill>
        <p:spPr>
          <a:xfrm>
            <a:off x="991235" y="2228850"/>
            <a:ext cx="5308600" cy="49784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58309" y="1185863"/>
            <a:ext cx="5932170" cy="623530"/>
          </a:xfrm>
          <a:prstGeom prst="rect">
            <a:avLst/>
          </a:prstGeom>
          <a:noFill/>
        </p:spPr>
        <p:txBody>
          <a:bodyPr wrap="none" lIns="0" tIns="0" rIns="0" bIns="0" rtlCol="0" anchor="t"/>
          <a:lstStyle/>
          <a:p>
            <a:pPr marL="0" indent="0" algn="l">
              <a:lnSpc>
                <a:spcPts val="4900"/>
              </a:lnSpc>
              <a:buNone/>
            </a:pPr>
            <a:r>
              <a:rPr lang="en-US" sz="390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Các Thuật Toán Giải</a:t>
            </a:r>
            <a:endParaRPr lang="en-US" sz="3900" dirty="0"/>
          </a:p>
        </p:txBody>
      </p:sp>
      <p:sp>
        <p:nvSpPr>
          <p:cNvPr id="3" name="Text 1"/>
          <p:cNvSpPr/>
          <p:nvPr/>
        </p:nvSpPr>
        <p:spPr>
          <a:xfrm>
            <a:off x="758309" y="2188488"/>
            <a:ext cx="13113782" cy="303252"/>
          </a:xfrm>
          <a:prstGeom prst="rect">
            <a:avLst/>
          </a:prstGeom>
          <a:noFill/>
        </p:spPr>
        <p:txBody>
          <a:bodyPr wrap="non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Chương trình sử dụng kết hợp nhiều thuật toán để giải Sudoku hiệu quả.</a:t>
            </a:r>
            <a:endParaRPr lang="en-US" sz="1450" dirty="0"/>
          </a:p>
        </p:txBody>
      </p:sp>
      <p:pic>
        <p:nvPicPr>
          <p:cNvPr id="4" name="Image 0" descr="preencoded.png"/>
          <p:cNvPicPr>
            <a:picLocks noChangeAspect="1"/>
          </p:cNvPicPr>
          <p:nvPr/>
        </p:nvPicPr>
        <p:blipFill>
          <a:blip r:embed="rId1"/>
          <a:stretch>
            <a:fillRect/>
          </a:stretch>
        </p:blipFill>
        <p:spPr>
          <a:xfrm>
            <a:off x="758309" y="2704981"/>
            <a:ext cx="6556891" cy="758309"/>
          </a:xfrm>
          <a:prstGeom prst="rect">
            <a:avLst/>
          </a:prstGeom>
        </p:spPr>
      </p:pic>
      <p:sp>
        <p:nvSpPr>
          <p:cNvPr id="5" name="Text 2"/>
          <p:cNvSpPr/>
          <p:nvPr/>
        </p:nvSpPr>
        <p:spPr>
          <a:xfrm>
            <a:off x="947857" y="3652838"/>
            <a:ext cx="2494359"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Backtracking</a:t>
            </a:r>
            <a:endParaRPr lang="en-US" sz="1950" dirty="0"/>
          </a:p>
        </p:txBody>
      </p:sp>
      <p:sp>
        <p:nvSpPr>
          <p:cNvPr id="6" name="Text 3"/>
          <p:cNvSpPr/>
          <p:nvPr/>
        </p:nvSpPr>
        <p:spPr>
          <a:xfrm>
            <a:off x="947857" y="4078248"/>
            <a:ext cx="6177796" cy="606504"/>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Thử từng giá trị hợp lệ, giải đệ quy, và quay lui nếu thất bại. Tối ưu bằng MRV.</a:t>
            </a:r>
            <a:endParaRPr lang="en-US" sz="1450" dirty="0"/>
          </a:p>
        </p:txBody>
      </p:sp>
      <p:pic>
        <p:nvPicPr>
          <p:cNvPr id="7" name="Image 1" descr="preencoded.png"/>
          <p:cNvPicPr>
            <a:picLocks noChangeAspect="1"/>
          </p:cNvPicPr>
          <p:nvPr/>
        </p:nvPicPr>
        <p:blipFill>
          <a:blip r:embed="rId2"/>
          <a:stretch>
            <a:fillRect/>
          </a:stretch>
        </p:blipFill>
        <p:spPr>
          <a:xfrm>
            <a:off x="7315200" y="2704981"/>
            <a:ext cx="6556891" cy="758309"/>
          </a:xfrm>
          <a:prstGeom prst="rect">
            <a:avLst/>
          </a:prstGeom>
        </p:spPr>
      </p:pic>
      <p:sp>
        <p:nvSpPr>
          <p:cNvPr id="8" name="Text 4"/>
          <p:cNvSpPr/>
          <p:nvPr/>
        </p:nvSpPr>
        <p:spPr>
          <a:xfrm>
            <a:off x="7504748" y="3652838"/>
            <a:ext cx="4915614"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Minimum Remaining Values (MRV)</a:t>
            </a:r>
            <a:endParaRPr lang="en-US" sz="1950" dirty="0"/>
          </a:p>
        </p:txBody>
      </p:sp>
      <p:sp>
        <p:nvSpPr>
          <p:cNvPr id="9" name="Text 5"/>
          <p:cNvSpPr/>
          <p:nvPr/>
        </p:nvSpPr>
        <p:spPr>
          <a:xfrm>
            <a:off x="7504748" y="4078248"/>
            <a:ext cx="6177796" cy="606504"/>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Chọn ô trống có ít giá trị khả thi nhất để giảm số lần quay lui, cải thiện hiệu suất.</a:t>
            </a:r>
            <a:endParaRPr lang="en-US" sz="1450" dirty="0"/>
          </a:p>
        </p:txBody>
      </p:sp>
      <p:pic>
        <p:nvPicPr>
          <p:cNvPr id="10" name="Image 2" descr="preencoded.png"/>
          <p:cNvPicPr>
            <a:picLocks noChangeAspect="1"/>
          </p:cNvPicPr>
          <p:nvPr/>
        </p:nvPicPr>
        <p:blipFill>
          <a:blip r:embed="rId3"/>
          <a:stretch>
            <a:fillRect/>
          </a:stretch>
        </p:blipFill>
        <p:spPr>
          <a:xfrm>
            <a:off x="758309" y="4874300"/>
            <a:ext cx="6556891" cy="758309"/>
          </a:xfrm>
          <a:prstGeom prst="rect">
            <a:avLst/>
          </a:prstGeom>
        </p:spPr>
      </p:pic>
      <p:sp>
        <p:nvSpPr>
          <p:cNvPr id="11" name="Text 6"/>
          <p:cNvSpPr/>
          <p:nvPr/>
        </p:nvSpPr>
        <p:spPr>
          <a:xfrm>
            <a:off x="947857" y="5822156"/>
            <a:ext cx="2494359"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Randomization</a:t>
            </a:r>
            <a:endParaRPr lang="en-US" sz="1950" dirty="0"/>
          </a:p>
        </p:txBody>
      </p:sp>
      <p:sp>
        <p:nvSpPr>
          <p:cNvPr id="12" name="Text 7"/>
          <p:cNvSpPr/>
          <p:nvPr/>
        </p:nvSpPr>
        <p:spPr>
          <a:xfrm>
            <a:off x="947857" y="6247567"/>
            <a:ext cx="6177796" cy="606504"/>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Xáo trộn giá trị và vị trí ô để tạo đề và lời giải ngẫu nhiên, tăng tính đa dạng.</a:t>
            </a:r>
            <a:endParaRPr lang="en-US" sz="1450" dirty="0"/>
          </a:p>
        </p:txBody>
      </p:sp>
      <p:pic>
        <p:nvPicPr>
          <p:cNvPr id="13" name="Image 3" descr="preencoded.png"/>
          <p:cNvPicPr>
            <a:picLocks noChangeAspect="1"/>
          </p:cNvPicPr>
          <p:nvPr/>
        </p:nvPicPr>
        <p:blipFill>
          <a:blip r:embed="rId4"/>
          <a:stretch>
            <a:fillRect/>
          </a:stretch>
        </p:blipFill>
        <p:spPr>
          <a:xfrm>
            <a:off x="7315200" y="4874300"/>
            <a:ext cx="6556891" cy="758309"/>
          </a:xfrm>
          <a:prstGeom prst="rect">
            <a:avLst/>
          </a:prstGeom>
        </p:spPr>
      </p:pic>
      <p:sp>
        <p:nvSpPr>
          <p:cNvPr id="14" name="Text 8"/>
          <p:cNvSpPr/>
          <p:nvPr/>
        </p:nvSpPr>
        <p:spPr>
          <a:xfrm>
            <a:off x="7504748" y="5822156"/>
            <a:ext cx="3040023"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Constraint Checking</a:t>
            </a:r>
            <a:endParaRPr lang="en-US" sz="1950" dirty="0"/>
          </a:p>
        </p:txBody>
      </p:sp>
      <p:sp>
        <p:nvSpPr>
          <p:cNvPr id="15" name="Text 9"/>
          <p:cNvSpPr/>
          <p:nvPr/>
        </p:nvSpPr>
        <p:spPr>
          <a:xfrm>
            <a:off x="7504748" y="6247567"/>
            <a:ext cx="6177796" cy="606504"/>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Hàm is_valid kiểm tra tính hợp lệ của giá trị tại một ô dựa trên tất cả ràng buộc.</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2369701"/>
          </a:xfrm>
          <a:prstGeom prst="rect">
            <a:avLst/>
          </a:prstGeom>
        </p:spPr>
      </p:pic>
      <p:sp>
        <p:nvSpPr>
          <p:cNvPr id="3" name="Text 0"/>
          <p:cNvSpPr/>
          <p:nvPr/>
        </p:nvSpPr>
        <p:spPr>
          <a:xfrm>
            <a:off x="758309" y="3609499"/>
            <a:ext cx="8923377" cy="623530"/>
          </a:xfrm>
          <a:prstGeom prst="rect">
            <a:avLst/>
          </a:prstGeom>
          <a:noFill/>
        </p:spPr>
        <p:txBody>
          <a:bodyPr wrap="none" lIns="0" tIns="0" rIns="0" bIns="0" rtlCol="0" anchor="t"/>
          <a:lstStyle/>
          <a:p>
            <a:pPr marL="0" indent="0" algn="l">
              <a:lnSpc>
                <a:spcPts val="4900"/>
              </a:lnSpc>
              <a:buNone/>
            </a:pPr>
            <a:r>
              <a:rPr lang="en-US" sz="390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Chiến Lược Tạo Đề &amp; Giao Diện</a:t>
            </a:r>
            <a:endParaRPr lang="en-US" sz="3900" dirty="0"/>
          </a:p>
        </p:txBody>
      </p:sp>
      <p:sp>
        <p:nvSpPr>
          <p:cNvPr id="4" name="Text 1"/>
          <p:cNvSpPr/>
          <p:nvPr/>
        </p:nvSpPr>
        <p:spPr>
          <a:xfrm>
            <a:off x="758309" y="4706898"/>
            <a:ext cx="2770227" cy="311706"/>
          </a:xfrm>
          <a:prstGeom prst="rect">
            <a:avLst/>
          </a:prstGeom>
          <a:noFill/>
        </p:spPr>
        <p:txBody>
          <a:bodyPr wrap="none" lIns="0" tIns="0" rIns="0" bIns="0" rtlCol="0" anchor="t"/>
          <a:lstStyle/>
          <a:p>
            <a:pPr marL="0" indent="0" algn="l">
              <a:lnSpc>
                <a:spcPts val="2450"/>
              </a:lnSpc>
              <a:buNone/>
            </a:pPr>
            <a:r>
              <a:rPr lang="en-US" sz="195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Chiến Lược Tạo Đề</a:t>
            </a:r>
            <a:endParaRPr lang="en-US" sz="1950" dirty="0"/>
          </a:p>
        </p:txBody>
      </p:sp>
      <p:sp>
        <p:nvSpPr>
          <p:cNvPr id="5" name="Text 2"/>
          <p:cNvSpPr/>
          <p:nvPr/>
        </p:nvSpPr>
        <p:spPr>
          <a:xfrm>
            <a:off x="758309" y="5208151"/>
            <a:ext cx="6325672" cy="303252"/>
          </a:xfrm>
          <a:prstGeom prst="rect">
            <a:avLst/>
          </a:prstGeom>
          <a:noFill/>
        </p:spPr>
        <p:txBody>
          <a:bodyPr wrap="non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Tạo bảng giải đầy đủ.</a:t>
            </a:r>
            <a:endParaRPr lang="en-US" sz="1450" dirty="0"/>
          </a:p>
        </p:txBody>
      </p:sp>
      <p:sp>
        <p:nvSpPr>
          <p:cNvPr id="6" name="Text 3"/>
          <p:cNvSpPr/>
          <p:nvPr/>
        </p:nvSpPr>
        <p:spPr>
          <a:xfrm>
            <a:off x="758309" y="5577721"/>
            <a:ext cx="6325672" cy="606504"/>
          </a:xfrm>
          <a:prstGeom prst="rect">
            <a:avLst/>
          </a:prstGeom>
          <a:noFill/>
        </p:spPr>
        <p:txBody>
          <a:bodyPr wrap="squar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Chọn ngẫu nhiên ô cố định dựa trên độ khó (số ô trống: 30/40/50 cho 9x9; 100/140/180 cho 16x16).</a:t>
            </a:r>
            <a:endParaRPr lang="en-US" sz="1450" dirty="0"/>
          </a:p>
        </p:txBody>
      </p:sp>
      <p:sp>
        <p:nvSpPr>
          <p:cNvPr id="7" name="Text 4"/>
          <p:cNvSpPr/>
          <p:nvPr/>
        </p:nvSpPr>
        <p:spPr>
          <a:xfrm>
            <a:off x="758309" y="6250543"/>
            <a:ext cx="6325672" cy="303252"/>
          </a:xfrm>
          <a:prstGeom prst="rect">
            <a:avLst/>
          </a:prstGeom>
          <a:noFill/>
        </p:spPr>
        <p:txBody>
          <a:bodyPr wrap="non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Kiểm tra đề có duy nhất một lời giải.</a:t>
            </a:r>
            <a:endParaRPr lang="en-US" sz="1450" dirty="0"/>
          </a:p>
        </p:txBody>
      </p:sp>
      <p:sp>
        <p:nvSpPr>
          <p:cNvPr id="8" name="Text 5"/>
          <p:cNvSpPr/>
          <p:nvPr/>
        </p:nvSpPr>
        <p:spPr>
          <a:xfrm>
            <a:off x="758309" y="6620113"/>
            <a:ext cx="6325672" cy="303252"/>
          </a:xfrm>
          <a:prstGeom prst="rect">
            <a:avLst/>
          </a:prstGeom>
          <a:noFill/>
        </p:spPr>
        <p:txBody>
          <a:bodyPr wrap="non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Nếu không thành công, thử lại hoặc giảm số ô trống.</a:t>
            </a:r>
            <a:endParaRPr lang="en-US" sz="1450" dirty="0"/>
          </a:p>
        </p:txBody>
      </p:sp>
      <p:sp>
        <p:nvSpPr>
          <p:cNvPr id="9" name="Text 6"/>
          <p:cNvSpPr/>
          <p:nvPr/>
        </p:nvSpPr>
        <p:spPr>
          <a:xfrm>
            <a:off x="7554039" y="4706898"/>
            <a:ext cx="3755231" cy="311706"/>
          </a:xfrm>
          <a:prstGeom prst="rect">
            <a:avLst/>
          </a:prstGeom>
          <a:noFill/>
        </p:spPr>
        <p:txBody>
          <a:bodyPr wrap="none" lIns="0" tIns="0" rIns="0" bIns="0" rtlCol="0" anchor="t"/>
          <a:lstStyle/>
          <a:p>
            <a:pPr marL="0" indent="0" algn="l">
              <a:lnSpc>
                <a:spcPts val="2450"/>
              </a:lnSpc>
              <a:buNone/>
            </a:pPr>
            <a:r>
              <a:rPr lang="en-US" sz="195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Giao Diện Đồ Họa (tkinter)</a:t>
            </a:r>
            <a:endParaRPr lang="en-US" sz="1950" dirty="0"/>
          </a:p>
        </p:txBody>
      </p:sp>
      <p:sp>
        <p:nvSpPr>
          <p:cNvPr id="10" name="Text 7"/>
          <p:cNvSpPr/>
          <p:nvPr/>
        </p:nvSpPr>
        <p:spPr>
          <a:xfrm>
            <a:off x="7554039" y="5208151"/>
            <a:ext cx="6325672" cy="303252"/>
          </a:xfrm>
          <a:prstGeom prst="rect">
            <a:avLst/>
          </a:prstGeom>
          <a:noFill/>
        </p:spPr>
        <p:txBody>
          <a:bodyPr wrap="non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Lưới nhập liệu, menu điều khiển (kích thước, độ khó, Sudoku X).</a:t>
            </a:r>
            <a:endParaRPr lang="en-US" sz="1450" dirty="0"/>
          </a:p>
        </p:txBody>
      </p:sp>
      <p:sp>
        <p:nvSpPr>
          <p:cNvPr id="11" name="Text 8"/>
          <p:cNvSpPr/>
          <p:nvPr/>
        </p:nvSpPr>
        <p:spPr>
          <a:xfrm>
            <a:off x="7554039" y="5577721"/>
            <a:ext cx="6325672" cy="303252"/>
          </a:xfrm>
          <a:prstGeom prst="rect">
            <a:avLst/>
          </a:prstGeom>
          <a:noFill/>
        </p:spPr>
        <p:txBody>
          <a:bodyPr wrap="non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Nút chức năng: Tạo đề, Kiểm tra, Gợi ý, Lời giải, Lưu/Tải đề, v.v.</a:t>
            </a:r>
            <a:endParaRPr lang="en-US" sz="1450" dirty="0"/>
          </a:p>
        </p:txBody>
      </p:sp>
      <p:sp>
        <p:nvSpPr>
          <p:cNvPr id="12" name="Text 9"/>
          <p:cNvSpPr/>
          <p:nvPr/>
        </p:nvSpPr>
        <p:spPr>
          <a:xfrm>
            <a:off x="7554039" y="5947291"/>
            <a:ext cx="6325672" cy="303252"/>
          </a:xfrm>
          <a:prstGeom prst="rect">
            <a:avLst/>
          </a:prstGeom>
          <a:noFill/>
        </p:spPr>
        <p:txBody>
          <a:bodyPr wrap="non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Đồng hồ thời gian thực.</a:t>
            </a:r>
            <a:endParaRPr lang="en-US" sz="1450" dirty="0"/>
          </a:p>
        </p:txBody>
      </p:sp>
      <p:sp>
        <p:nvSpPr>
          <p:cNvPr id="13" name="Text 10"/>
          <p:cNvSpPr/>
          <p:nvPr/>
        </p:nvSpPr>
        <p:spPr>
          <a:xfrm>
            <a:off x="7554039" y="6316861"/>
            <a:ext cx="6325672" cy="606504"/>
          </a:xfrm>
          <a:prstGeom prst="rect">
            <a:avLst/>
          </a:prstGeom>
          <a:noFill/>
        </p:spPr>
        <p:txBody>
          <a:bodyPr wrap="squar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Màu sắc phân biệt ô cố định (xám), ô người dùng (trắng), ô gợi ý (xanh lá), ô sai (đỏ), ô lời giải (xanh nhạt).</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58309" y="763905"/>
            <a:ext cx="9354860" cy="623530"/>
          </a:xfrm>
          <a:prstGeom prst="rect">
            <a:avLst/>
          </a:prstGeom>
          <a:noFill/>
        </p:spPr>
        <p:txBody>
          <a:bodyPr wrap="none" lIns="0" tIns="0" rIns="0" bIns="0" rtlCol="0" anchor="t"/>
          <a:lstStyle/>
          <a:p>
            <a:pPr marL="0" indent="0" algn="l">
              <a:lnSpc>
                <a:spcPts val="4900"/>
              </a:lnSpc>
              <a:buNone/>
            </a:pPr>
            <a:r>
              <a:rPr lang="en-US" sz="390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Giải Thích Mã Nguồn: Hàm Chính</a:t>
            </a:r>
            <a:endParaRPr lang="en-US" sz="3900" dirty="0"/>
          </a:p>
        </p:txBody>
      </p:sp>
      <p:sp>
        <p:nvSpPr>
          <p:cNvPr id="3" name="Text 1"/>
          <p:cNvSpPr/>
          <p:nvPr/>
        </p:nvSpPr>
        <p:spPr>
          <a:xfrm>
            <a:off x="758309" y="1766530"/>
            <a:ext cx="13113782" cy="303252"/>
          </a:xfrm>
          <a:prstGeom prst="rect">
            <a:avLst/>
          </a:prstGeom>
          <a:noFill/>
        </p:spPr>
        <p:txBody>
          <a:bodyPr wrap="non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Các hàm cốt lõi đảm bảo hoạt động của chương trình, từ việc tìm ô trống đến giải bảng Sudoku.</a:t>
            </a:r>
            <a:endParaRPr lang="en-US" sz="1450" dirty="0"/>
          </a:p>
        </p:txBody>
      </p:sp>
      <p:sp>
        <p:nvSpPr>
          <p:cNvPr id="4" name="Shape 2"/>
          <p:cNvSpPr/>
          <p:nvPr>
            <p:custDataLst>
              <p:tags r:id="rId1"/>
            </p:custDataLst>
          </p:nvPr>
        </p:nvSpPr>
        <p:spPr>
          <a:xfrm>
            <a:off x="758309" y="2283023"/>
            <a:ext cx="13113782" cy="1153478"/>
          </a:xfrm>
          <a:prstGeom prst="roundRect">
            <a:avLst>
              <a:gd name="adj" fmla="val 6903"/>
            </a:avLst>
          </a:prstGeom>
          <a:noFill/>
          <a:ln w="22860">
            <a:solidFill>
              <a:srgbClr val="8D2424"/>
            </a:solidFill>
            <a:prstDash val="solid"/>
          </a:ln>
        </p:spPr>
      </p:sp>
      <p:sp>
        <p:nvSpPr>
          <p:cNvPr id="5" name="Shape 3"/>
          <p:cNvSpPr/>
          <p:nvPr>
            <p:custDataLst>
              <p:tags r:id="rId2"/>
            </p:custDataLst>
          </p:nvPr>
        </p:nvSpPr>
        <p:spPr>
          <a:xfrm>
            <a:off x="781169" y="2305883"/>
            <a:ext cx="758309" cy="1107758"/>
          </a:xfrm>
          <a:prstGeom prst="roundRect">
            <a:avLst>
              <a:gd name="adj" fmla="val 6883"/>
            </a:avLst>
          </a:prstGeom>
          <a:solidFill>
            <a:srgbClr val="740B0B"/>
          </a:solidFill>
        </p:spPr>
      </p:sp>
      <p:sp>
        <p:nvSpPr>
          <p:cNvPr id="6" name="Text 4"/>
          <p:cNvSpPr/>
          <p:nvPr>
            <p:custDataLst>
              <p:tags r:id="rId3"/>
            </p:custDataLst>
          </p:nvPr>
        </p:nvSpPr>
        <p:spPr>
          <a:xfrm>
            <a:off x="1014293" y="2682002"/>
            <a:ext cx="284321" cy="355402"/>
          </a:xfrm>
          <a:prstGeom prst="rect">
            <a:avLst/>
          </a:prstGeom>
          <a:noFill/>
        </p:spPr>
        <p:txBody>
          <a:bodyPr wrap="none" lIns="0" tIns="0" rIns="0" bIns="0" rtlCol="0" anchor="t"/>
          <a:lstStyle/>
          <a:p>
            <a:pPr marL="0" indent="0" algn="l">
              <a:lnSpc>
                <a:spcPts val="2200"/>
              </a:lnSpc>
              <a:buNone/>
            </a:pPr>
            <a:r>
              <a:rPr lang="en-US" sz="220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1</a:t>
            </a:r>
            <a:endParaRPr lang="en-US" sz="2200" dirty="0"/>
          </a:p>
        </p:txBody>
      </p:sp>
      <p:sp>
        <p:nvSpPr>
          <p:cNvPr id="7" name="Text 5"/>
          <p:cNvSpPr/>
          <p:nvPr>
            <p:custDataLst>
              <p:tags r:id="rId4"/>
            </p:custDataLst>
          </p:nvPr>
        </p:nvSpPr>
        <p:spPr>
          <a:xfrm>
            <a:off x="1729026" y="2495431"/>
            <a:ext cx="2494359"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find_mrv_cell</a:t>
            </a:r>
            <a:endParaRPr lang="en-US" sz="1950" dirty="0"/>
          </a:p>
        </p:txBody>
      </p:sp>
      <p:sp>
        <p:nvSpPr>
          <p:cNvPr id="8" name="Text 6"/>
          <p:cNvSpPr/>
          <p:nvPr>
            <p:custDataLst>
              <p:tags r:id="rId5"/>
            </p:custDataLst>
          </p:nvPr>
        </p:nvSpPr>
        <p:spPr>
          <a:xfrm>
            <a:off x="1729026" y="2920841"/>
            <a:ext cx="12120205" cy="303252"/>
          </a:xfrm>
          <a:prstGeom prst="rect">
            <a:avLst/>
          </a:prstGeom>
          <a:noFill/>
        </p:spPr>
        <p:txBody>
          <a:bodyPr wrap="non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Tìm ô trống có ít giá trị khả thi nhất (MRV) để tối ưu quá trình giải bằng cách giảm không gian tìm kiếm.</a:t>
            </a:r>
            <a:endParaRPr lang="en-US" sz="1450" dirty="0"/>
          </a:p>
        </p:txBody>
      </p:sp>
      <p:sp>
        <p:nvSpPr>
          <p:cNvPr id="9" name="Shape 7"/>
          <p:cNvSpPr/>
          <p:nvPr>
            <p:custDataLst>
              <p:tags r:id="rId6"/>
            </p:custDataLst>
          </p:nvPr>
        </p:nvSpPr>
        <p:spPr>
          <a:xfrm>
            <a:off x="758309" y="3626048"/>
            <a:ext cx="13113782" cy="1153478"/>
          </a:xfrm>
          <a:prstGeom prst="roundRect">
            <a:avLst>
              <a:gd name="adj" fmla="val 6903"/>
            </a:avLst>
          </a:prstGeom>
          <a:noFill/>
          <a:ln w="22860">
            <a:solidFill>
              <a:srgbClr val="8D2424"/>
            </a:solidFill>
            <a:prstDash val="solid"/>
          </a:ln>
        </p:spPr>
      </p:sp>
      <p:sp>
        <p:nvSpPr>
          <p:cNvPr id="10" name="Shape 8"/>
          <p:cNvSpPr/>
          <p:nvPr>
            <p:custDataLst>
              <p:tags r:id="rId7"/>
            </p:custDataLst>
          </p:nvPr>
        </p:nvSpPr>
        <p:spPr>
          <a:xfrm>
            <a:off x="781169" y="3648908"/>
            <a:ext cx="758309" cy="1107758"/>
          </a:xfrm>
          <a:prstGeom prst="roundRect">
            <a:avLst>
              <a:gd name="adj" fmla="val 6883"/>
            </a:avLst>
          </a:prstGeom>
          <a:solidFill>
            <a:srgbClr val="740B0B"/>
          </a:solidFill>
        </p:spPr>
      </p:sp>
      <p:sp>
        <p:nvSpPr>
          <p:cNvPr id="11" name="Text 9"/>
          <p:cNvSpPr/>
          <p:nvPr>
            <p:custDataLst>
              <p:tags r:id="rId8"/>
            </p:custDataLst>
          </p:nvPr>
        </p:nvSpPr>
        <p:spPr>
          <a:xfrm>
            <a:off x="1014293" y="4025027"/>
            <a:ext cx="284321" cy="355402"/>
          </a:xfrm>
          <a:prstGeom prst="rect">
            <a:avLst/>
          </a:prstGeom>
          <a:noFill/>
        </p:spPr>
        <p:txBody>
          <a:bodyPr wrap="none" lIns="0" tIns="0" rIns="0" bIns="0" rtlCol="0" anchor="t"/>
          <a:lstStyle/>
          <a:p>
            <a:pPr marL="0" indent="0" algn="l">
              <a:lnSpc>
                <a:spcPts val="2200"/>
              </a:lnSpc>
              <a:buNone/>
            </a:pPr>
            <a:r>
              <a:rPr lang="en-US" sz="220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2</a:t>
            </a:r>
            <a:endParaRPr lang="en-US" sz="2200" dirty="0"/>
          </a:p>
        </p:txBody>
      </p:sp>
      <p:sp>
        <p:nvSpPr>
          <p:cNvPr id="12" name="Text 10"/>
          <p:cNvSpPr/>
          <p:nvPr>
            <p:custDataLst>
              <p:tags r:id="rId9"/>
            </p:custDataLst>
          </p:nvPr>
        </p:nvSpPr>
        <p:spPr>
          <a:xfrm>
            <a:off x="1729026" y="3838456"/>
            <a:ext cx="2494359"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solve_sudoku</a:t>
            </a:r>
            <a:endParaRPr lang="en-US" sz="1950" dirty="0"/>
          </a:p>
        </p:txBody>
      </p:sp>
      <p:sp>
        <p:nvSpPr>
          <p:cNvPr id="13" name="Text 11"/>
          <p:cNvSpPr/>
          <p:nvPr>
            <p:custDataLst>
              <p:tags r:id="rId10"/>
            </p:custDataLst>
          </p:nvPr>
        </p:nvSpPr>
        <p:spPr>
          <a:xfrm>
            <a:off x="1729026" y="4263866"/>
            <a:ext cx="12120205" cy="303252"/>
          </a:xfrm>
          <a:prstGeom prst="rect">
            <a:avLst/>
          </a:prstGeom>
          <a:noFill/>
        </p:spPr>
        <p:txBody>
          <a:bodyPr wrap="non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Giải bảng Sudoku bằng thuật toán backtracking kết hợp với chiến lược MRV, thử từng giá trị và quay lui khi cần.</a:t>
            </a:r>
            <a:endParaRPr lang="en-US" sz="1450" dirty="0"/>
          </a:p>
        </p:txBody>
      </p:sp>
      <p:sp>
        <p:nvSpPr>
          <p:cNvPr id="14" name="Shape 12"/>
          <p:cNvSpPr/>
          <p:nvPr>
            <p:custDataLst>
              <p:tags r:id="rId11"/>
            </p:custDataLst>
          </p:nvPr>
        </p:nvSpPr>
        <p:spPr>
          <a:xfrm>
            <a:off x="758309" y="4969073"/>
            <a:ext cx="13113782" cy="1153478"/>
          </a:xfrm>
          <a:prstGeom prst="roundRect">
            <a:avLst>
              <a:gd name="adj" fmla="val 6903"/>
            </a:avLst>
          </a:prstGeom>
          <a:noFill/>
          <a:ln w="22860">
            <a:solidFill>
              <a:srgbClr val="8D2424"/>
            </a:solidFill>
            <a:prstDash val="solid"/>
          </a:ln>
        </p:spPr>
      </p:sp>
      <p:sp>
        <p:nvSpPr>
          <p:cNvPr id="15" name="Shape 13"/>
          <p:cNvSpPr/>
          <p:nvPr>
            <p:custDataLst>
              <p:tags r:id="rId12"/>
            </p:custDataLst>
          </p:nvPr>
        </p:nvSpPr>
        <p:spPr>
          <a:xfrm>
            <a:off x="781169" y="4991933"/>
            <a:ext cx="758309" cy="1107758"/>
          </a:xfrm>
          <a:prstGeom prst="roundRect">
            <a:avLst>
              <a:gd name="adj" fmla="val 6883"/>
            </a:avLst>
          </a:prstGeom>
          <a:solidFill>
            <a:srgbClr val="740B0B"/>
          </a:solidFill>
        </p:spPr>
      </p:sp>
      <p:sp>
        <p:nvSpPr>
          <p:cNvPr id="16" name="Text 14"/>
          <p:cNvSpPr/>
          <p:nvPr>
            <p:custDataLst>
              <p:tags r:id="rId13"/>
            </p:custDataLst>
          </p:nvPr>
        </p:nvSpPr>
        <p:spPr>
          <a:xfrm>
            <a:off x="1014293" y="5368052"/>
            <a:ext cx="284321" cy="355402"/>
          </a:xfrm>
          <a:prstGeom prst="rect">
            <a:avLst/>
          </a:prstGeom>
          <a:noFill/>
        </p:spPr>
        <p:txBody>
          <a:bodyPr wrap="none" lIns="0" tIns="0" rIns="0" bIns="0" rtlCol="0" anchor="t"/>
          <a:lstStyle/>
          <a:p>
            <a:pPr marL="0" indent="0" algn="l">
              <a:lnSpc>
                <a:spcPts val="2200"/>
              </a:lnSpc>
              <a:buNone/>
            </a:pPr>
            <a:r>
              <a:rPr lang="en-US" sz="220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3</a:t>
            </a:r>
            <a:endParaRPr lang="en-US" sz="2200" dirty="0"/>
          </a:p>
        </p:txBody>
      </p:sp>
      <p:sp>
        <p:nvSpPr>
          <p:cNvPr id="17" name="Text 15"/>
          <p:cNvSpPr/>
          <p:nvPr>
            <p:custDataLst>
              <p:tags r:id="rId14"/>
            </p:custDataLst>
          </p:nvPr>
        </p:nvSpPr>
        <p:spPr>
          <a:xfrm>
            <a:off x="1729026" y="5181481"/>
            <a:ext cx="2494359"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generate_puzzle</a:t>
            </a:r>
            <a:endParaRPr lang="en-US" sz="1950" dirty="0"/>
          </a:p>
        </p:txBody>
      </p:sp>
      <p:sp>
        <p:nvSpPr>
          <p:cNvPr id="18" name="Text 16"/>
          <p:cNvSpPr/>
          <p:nvPr>
            <p:custDataLst>
              <p:tags r:id="rId15"/>
            </p:custDataLst>
          </p:nvPr>
        </p:nvSpPr>
        <p:spPr>
          <a:xfrm>
            <a:off x="1729026" y="5606891"/>
            <a:ext cx="12120205" cy="303252"/>
          </a:xfrm>
          <a:prstGeom prst="rect">
            <a:avLst/>
          </a:prstGeom>
          <a:noFill/>
        </p:spPr>
        <p:txBody>
          <a:bodyPr wrap="non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Tạo đề Sudoku với số ô trống xác định, đảm bảo đề có duy nhất một lời giải để người chơi có trải nghiệm tốt nhất.</a:t>
            </a:r>
            <a:endParaRPr lang="en-US" sz="1450" dirty="0"/>
          </a:p>
        </p:txBody>
      </p:sp>
      <p:sp>
        <p:nvSpPr>
          <p:cNvPr id="19" name="Shape 17"/>
          <p:cNvSpPr/>
          <p:nvPr>
            <p:custDataLst>
              <p:tags r:id="rId16"/>
            </p:custDataLst>
          </p:nvPr>
        </p:nvSpPr>
        <p:spPr>
          <a:xfrm>
            <a:off x="758309" y="6312098"/>
            <a:ext cx="13113782" cy="1153478"/>
          </a:xfrm>
          <a:prstGeom prst="roundRect">
            <a:avLst>
              <a:gd name="adj" fmla="val 6903"/>
            </a:avLst>
          </a:prstGeom>
          <a:noFill/>
          <a:ln w="22860">
            <a:solidFill>
              <a:srgbClr val="8D2424"/>
            </a:solidFill>
            <a:prstDash val="solid"/>
          </a:ln>
        </p:spPr>
      </p:sp>
      <p:sp>
        <p:nvSpPr>
          <p:cNvPr id="20" name="Shape 18"/>
          <p:cNvSpPr/>
          <p:nvPr>
            <p:custDataLst>
              <p:tags r:id="rId17"/>
            </p:custDataLst>
          </p:nvPr>
        </p:nvSpPr>
        <p:spPr>
          <a:xfrm>
            <a:off x="781169" y="6334958"/>
            <a:ext cx="758309" cy="1107758"/>
          </a:xfrm>
          <a:prstGeom prst="roundRect">
            <a:avLst>
              <a:gd name="adj" fmla="val 6883"/>
            </a:avLst>
          </a:prstGeom>
          <a:solidFill>
            <a:srgbClr val="740B0B"/>
          </a:solidFill>
        </p:spPr>
      </p:sp>
      <p:sp>
        <p:nvSpPr>
          <p:cNvPr id="21" name="Text 19"/>
          <p:cNvSpPr/>
          <p:nvPr>
            <p:custDataLst>
              <p:tags r:id="rId18"/>
            </p:custDataLst>
          </p:nvPr>
        </p:nvSpPr>
        <p:spPr>
          <a:xfrm>
            <a:off x="1014293" y="6711077"/>
            <a:ext cx="284321" cy="355402"/>
          </a:xfrm>
          <a:prstGeom prst="rect">
            <a:avLst/>
          </a:prstGeom>
          <a:noFill/>
        </p:spPr>
        <p:txBody>
          <a:bodyPr wrap="none" lIns="0" tIns="0" rIns="0" bIns="0" rtlCol="0" anchor="t"/>
          <a:lstStyle/>
          <a:p>
            <a:pPr marL="0" indent="0" algn="l">
              <a:lnSpc>
                <a:spcPts val="2200"/>
              </a:lnSpc>
              <a:buNone/>
            </a:pPr>
            <a:r>
              <a:rPr lang="en-US" sz="220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4</a:t>
            </a:r>
            <a:endParaRPr lang="en-US" sz="2200" dirty="0"/>
          </a:p>
        </p:txBody>
      </p:sp>
      <p:sp>
        <p:nvSpPr>
          <p:cNvPr id="22" name="Text 20"/>
          <p:cNvSpPr/>
          <p:nvPr>
            <p:custDataLst>
              <p:tags r:id="rId19"/>
            </p:custDataLst>
          </p:nvPr>
        </p:nvSpPr>
        <p:spPr>
          <a:xfrm>
            <a:off x="1729026" y="6524506"/>
            <a:ext cx="4245650"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SudokuGUI.generate_puzzle</a:t>
            </a:r>
            <a:endParaRPr lang="en-US" sz="1950" dirty="0"/>
          </a:p>
        </p:txBody>
      </p:sp>
      <p:sp>
        <p:nvSpPr>
          <p:cNvPr id="23" name="Text 21"/>
          <p:cNvSpPr/>
          <p:nvPr>
            <p:custDataLst>
              <p:tags r:id="rId20"/>
            </p:custDataLst>
          </p:nvPr>
        </p:nvSpPr>
        <p:spPr>
          <a:xfrm>
            <a:off x="1729026" y="6949916"/>
            <a:ext cx="12120205" cy="303252"/>
          </a:xfrm>
          <a:prstGeom prst="rect">
            <a:avLst/>
          </a:prstGeom>
          <a:noFill/>
        </p:spPr>
        <p:txBody>
          <a:bodyPr wrap="non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Tạo đề mới và hiển thị trên giao diện người dùng, cập nhật trạng thái ô và khởi động đồng hồ thời gian chơi.</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58309" y="1621393"/>
            <a:ext cx="6930866" cy="623530"/>
          </a:xfrm>
          <a:prstGeom prst="rect">
            <a:avLst/>
          </a:prstGeom>
          <a:noFill/>
        </p:spPr>
        <p:txBody>
          <a:bodyPr wrap="none" lIns="0" tIns="0" rIns="0" bIns="0" rtlCol="0" anchor="t"/>
          <a:lstStyle/>
          <a:p>
            <a:pPr marL="0" indent="0" algn="l">
              <a:lnSpc>
                <a:spcPts val="4900"/>
              </a:lnSpc>
              <a:buNone/>
            </a:pPr>
            <a:r>
              <a:rPr lang="en-US" sz="390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Kết Quả Mẫu &amp; Đánh Giá</a:t>
            </a:r>
            <a:endParaRPr lang="en-US" sz="3900" dirty="0"/>
          </a:p>
        </p:txBody>
      </p:sp>
      <p:sp>
        <p:nvSpPr>
          <p:cNvPr id="3" name="Text 1"/>
          <p:cNvSpPr/>
          <p:nvPr/>
        </p:nvSpPr>
        <p:spPr>
          <a:xfrm>
            <a:off x="758309" y="2718792"/>
            <a:ext cx="2494359" cy="311706"/>
          </a:xfrm>
          <a:prstGeom prst="rect">
            <a:avLst/>
          </a:prstGeom>
          <a:noFill/>
        </p:spPr>
        <p:txBody>
          <a:bodyPr wrap="none" lIns="0" tIns="0" rIns="0" bIns="0" rtlCol="0" anchor="t"/>
          <a:lstStyle/>
          <a:p>
            <a:pPr marL="0" indent="0" algn="l">
              <a:lnSpc>
                <a:spcPts val="2450"/>
              </a:lnSpc>
              <a:buNone/>
            </a:pPr>
            <a:r>
              <a:rPr lang="en-US" sz="195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Kết Quả Mẫu</a:t>
            </a:r>
            <a:endParaRPr lang="en-US" sz="1950" dirty="0"/>
          </a:p>
        </p:txBody>
      </p:sp>
      <p:pic>
        <p:nvPicPr>
          <p:cNvPr id="4" name="Image 0" descr="preencoded.png"/>
          <p:cNvPicPr>
            <a:picLocks noChangeAspect="1"/>
          </p:cNvPicPr>
          <p:nvPr/>
        </p:nvPicPr>
        <p:blipFill>
          <a:blip r:embed="rId1"/>
          <a:stretch>
            <a:fillRect/>
          </a:stretch>
        </p:blipFill>
        <p:spPr>
          <a:xfrm>
            <a:off x="758309" y="3243739"/>
            <a:ext cx="6325672" cy="3151227"/>
          </a:xfrm>
          <a:prstGeom prst="rect">
            <a:avLst/>
          </a:prstGeom>
        </p:spPr>
      </p:pic>
      <p:sp>
        <p:nvSpPr>
          <p:cNvPr id="5" name="Text 2"/>
          <p:cNvSpPr/>
          <p:nvPr/>
        </p:nvSpPr>
        <p:spPr>
          <a:xfrm>
            <a:off x="7554039" y="2718792"/>
            <a:ext cx="2494359" cy="311706"/>
          </a:xfrm>
          <a:prstGeom prst="rect">
            <a:avLst/>
          </a:prstGeom>
          <a:noFill/>
        </p:spPr>
        <p:txBody>
          <a:bodyPr wrap="none" lIns="0" tIns="0" rIns="0" bIns="0" rtlCol="0" anchor="t"/>
          <a:lstStyle/>
          <a:p>
            <a:pPr marL="0" indent="0" algn="l">
              <a:lnSpc>
                <a:spcPts val="2450"/>
              </a:lnSpc>
              <a:buNone/>
            </a:pPr>
            <a:r>
              <a:rPr lang="en-US" sz="195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Ưu Điểm</a:t>
            </a:r>
            <a:endParaRPr lang="en-US" sz="1950" dirty="0"/>
          </a:p>
        </p:txBody>
      </p:sp>
      <p:sp>
        <p:nvSpPr>
          <p:cNvPr id="6" name="Text 3"/>
          <p:cNvSpPr/>
          <p:nvPr/>
        </p:nvSpPr>
        <p:spPr>
          <a:xfrm>
            <a:off x="7554039" y="3220045"/>
            <a:ext cx="6325672" cy="303252"/>
          </a:xfrm>
          <a:prstGeom prst="rect">
            <a:avLst/>
          </a:prstGeom>
          <a:noFill/>
        </p:spPr>
        <p:txBody>
          <a:bodyPr wrap="non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Giao diện trực quan, dễ sử dụng với đầy đủ tính năng.</a:t>
            </a:r>
            <a:endParaRPr lang="en-US" sz="1450" dirty="0"/>
          </a:p>
        </p:txBody>
      </p:sp>
      <p:sp>
        <p:nvSpPr>
          <p:cNvPr id="7" name="Text 4"/>
          <p:cNvSpPr/>
          <p:nvPr/>
        </p:nvSpPr>
        <p:spPr>
          <a:xfrm>
            <a:off x="7554039" y="3589615"/>
            <a:ext cx="6325672" cy="606504"/>
          </a:xfrm>
          <a:prstGeom prst="rect">
            <a:avLst/>
          </a:prstGeom>
          <a:noFill/>
        </p:spPr>
        <p:txBody>
          <a:bodyPr wrap="squar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Thuật toán backtracking với MRV hiệu quả cho 9x9, chấp nhận được cho 16x16.</a:t>
            </a:r>
            <a:endParaRPr lang="en-US" sz="1450" dirty="0"/>
          </a:p>
        </p:txBody>
      </p:sp>
      <p:sp>
        <p:nvSpPr>
          <p:cNvPr id="8" name="Text 5"/>
          <p:cNvSpPr/>
          <p:nvPr/>
        </p:nvSpPr>
        <p:spPr>
          <a:xfrm>
            <a:off x="7554039" y="4262438"/>
            <a:ext cx="6325672" cy="303252"/>
          </a:xfrm>
          <a:prstGeom prst="rect">
            <a:avLst/>
          </a:prstGeom>
          <a:noFill/>
        </p:spPr>
        <p:txBody>
          <a:bodyPr wrap="non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Hỗ trợ lưu/tải đề và kết quả, giúp tái sử dụng và phân tích.</a:t>
            </a:r>
            <a:endParaRPr lang="en-US" sz="1450" dirty="0"/>
          </a:p>
        </p:txBody>
      </p:sp>
      <p:sp>
        <p:nvSpPr>
          <p:cNvPr id="9" name="Text 6"/>
          <p:cNvSpPr/>
          <p:nvPr/>
        </p:nvSpPr>
        <p:spPr>
          <a:xfrm>
            <a:off x="7554039" y="4755237"/>
            <a:ext cx="2494359" cy="311706"/>
          </a:xfrm>
          <a:prstGeom prst="rect">
            <a:avLst/>
          </a:prstGeom>
          <a:noFill/>
        </p:spPr>
        <p:txBody>
          <a:bodyPr wrap="none" lIns="0" tIns="0" rIns="0" bIns="0" rtlCol="0" anchor="t"/>
          <a:lstStyle/>
          <a:p>
            <a:pPr marL="0" indent="0" algn="l">
              <a:lnSpc>
                <a:spcPts val="2450"/>
              </a:lnSpc>
              <a:buNone/>
            </a:pPr>
            <a:r>
              <a:rPr lang="en-US" sz="195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Hạn Chế</a:t>
            </a:r>
            <a:endParaRPr lang="en-US" sz="1950" dirty="0"/>
          </a:p>
        </p:txBody>
      </p:sp>
      <p:sp>
        <p:nvSpPr>
          <p:cNvPr id="10" name="Text 7"/>
          <p:cNvSpPr/>
          <p:nvPr/>
        </p:nvSpPr>
        <p:spPr>
          <a:xfrm>
            <a:off x="7554039" y="5256490"/>
            <a:ext cx="6325672" cy="303252"/>
          </a:xfrm>
          <a:prstGeom prst="rect">
            <a:avLst/>
          </a:prstGeom>
          <a:noFill/>
        </p:spPr>
        <p:txBody>
          <a:bodyPr wrap="non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Hiệu suất cho 16x16 có thể chậm với độ khó cao.</a:t>
            </a:r>
            <a:endParaRPr lang="en-US" sz="1450" dirty="0"/>
          </a:p>
        </p:txBody>
      </p:sp>
      <p:sp>
        <p:nvSpPr>
          <p:cNvPr id="11" name="Text 8"/>
          <p:cNvSpPr/>
          <p:nvPr/>
        </p:nvSpPr>
        <p:spPr>
          <a:xfrm>
            <a:off x="7554039" y="5626060"/>
            <a:ext cx="6325672" cy="303252"/>
          </a:xfrm>
          <a:prstGeom prst="rect">
            <a:avLst/>
          </a:prstGeom>
          <a:noFill/>
        </p:spPr>
        <p:txBody>
          <a:bodyPr wrap="non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Thiếu kiểm tra thời gian thực khi nhập giá trị.</a:t>
            </a:r>
            <a:endParaRPr lang="en-US" sz="1450" dirty="0"/>
          </a:p>
        </p:txBody>
      </p:sp>
      <p:sp>
        <p:nvSpPr>
          <p:cNvPr id="12" name="Text 9"/>
          <p:cNvSpPr/>
          <p:nvPr/>
        </p:nvSpPr>
        <p:spPr>
          <a:xfrm>
            <a:off x="7554039" y="5995630"/>
            <a:ext cx="6325672" cy="303252"/>
          </a:xfrm>
          <a:prstGeom prst="rect">
            <a:avLst/>
          </a:prstGeom>
          <a:noFill/>
        </p:spPr>
        <p:txBody>
          <a:bodyPr wrap="none" lIns="0" tIns="0" rIns="0" bIns="0" rtlCol="0" anchor="t"/>
          <a:lstStyle/>
          <a:p>
            <a:pPr marL="342900" indent="-342900" algn="l">
              <a:lnSpc>
                <a:spcPts val="2350"/>
              </a:lnSpc>
              <a:buSzPct val="100000"/>
              <a:buChar char="•"/>
            </a:pPr>
            <a:r>
              <a:rPr lang="en-US" sz="1450" dirty="0">
                <a:solidFill>
                  <a:srgbClr val="FFE5E5"/>
                </a:solidFill>
                <a:latin typeface="DM Sans" pitchFamily="34" charset="0"/>
                <a:ea typeface="DM Sans" pitchFamily="34" charset="-122"/>
                <a:cs typeface="DM Sans" pitchFamily="34" charset="-120"/>
              </a:rPr>
              <a:t>Không hỗ trợ các biến thể Sudoku khác (như Hyper Sudoku).</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8309" y="1418153"/>
            <a:ext cx="7627382" cy="1247061"/>
          </a:xfrm>
          <a:prstGeom prst="rect">
            <a:avLst/>
          </a:prstGeom>
          <a:noFill/>
        </p:spPr>
        <p:txBody>
          <a:bodyPr wrap="square" lIns="0" tIns="0" rIns="0" bIns="0" rtlCol="0" anchor="t"/>
          <a:lstStyle/>
          <a:p>
            <a:pPr marL="0" indent="0" algn="l">
              <a:lnSpc>
                <a:spcPts val="4900"/>
              </a:lnSpc>
              <a:buNone/>
            </a:pPr>
            <a:r>
              <a:rPr lang="en-US" sz="3900" dirty="0">
                <a:solidFill>
                  <a:srgbClr val="FAEBEB"/>
                </a:solidFill>
                <a:latin typeface="Dela Gothic One" panose="00000500000000000000" pitchFamily="34" charset="-128"/>
                <a:ea typeface="Dela Gothic One" panose="00000500000000000000" pitchFamily="34" charset="-122"/>
                <a:cs typeface="Dela Gothic One" panose="00000500000000000000" pitchFamily="34" charset="-120"/>
              </a:rPr>
              <a:t>Kết Luận &amp; Hướng Phát Triển</a:t>
            </a:r>
            <a:endParaRPr lang="en-US" sz="3900" dirty="0"/>
          </a:p>
        </p:txBody>
      </p:sp>
      <p:sp>
        <p:nvSpPr>
          <p:cNvPr id="4" name="Text 1"/>
          <p:cNvSpPr/>
          <p:nvPr/>
        </p:nvSpPr>
        <p:spPr>
          <a:xfrm>
            <a:off x="758309" y="2949535"/>
            <a:ext cx="7627382" cy="606504"/>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Chương trình giải Sudoku với thuật toán backtracking kết hợp MRV và giao diện đồ họa thân thiện đã đáp ứng tốt nhu cầu của người chơi và người nghiên cứu thuật toán.</a:t>
            </a:r>
            <a:endParaRPr lang="en-US" sz="1450" dirty="0"/>
          </a:p>
        </p:txBody>
      </p:sp>
      <p:sp>
        <p:nvSpPr>
          <p:cNvPr id="5" name="Shape 2"/>
          <p:cNvSpPr/>
          <p:nvPr/>
        </p:nvSpPr>
        <p:spPr>
          <a:xfrm>
            <a:off x="758309" y="3769281"/>
            <a:ext cx="7627382" cy="1426250"/>
          </a:xfrm>
          <a:prstGeom prst="roundRect">
            <a:avLst>
              <a:gd name="adj" fmla="val 5583"/>
            </a:avLst>
          </a:prstGeom>
          <a:solidFill>
            <a:srgbClr val="740B0B"/>
          </a:solidFill>
          <a:ln w="7620">
            <a:solidFill>
              <a:srgbClr val="8D2424"/>
            </a:solidFill>
            <a:prstDash val="solid"/>
          </a:ln>
        </p:spPr>
      </p:sp>
      <p:sp>
        <p:nvSpPr>
          <p:cNvPr id="6" name="Text 3"/>
          <p:cNvSpPr/>
          <p:nvPr/>
        </p:nvSpPr>
        <p:spPr>
          <a:xfrm>
            <a:off x="955477" y="3966448"/>
            <a:ext cx="3040975"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Thành Công Hiện Tại</a:t>
            </a:r>
            <a:endParaRPr lang="en-US" sz="1950" dirty="0"/>
          </a:p>
        </p:txBody>
      </p:sp>
      <p:sp>
        <p:nvSpPr>
          <p:cNvPr id="7" name="Text 4"/>
          <p:cNvSpPr/>
          <p:nvPr/>
        </p:nvSpPr>
        <p:spPr>
          <a:xfrm>
            <a:off x="955477" y="4391858"/>
            <a:ext cx="7233047" cy="606504"/>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Giải pháp hiệu quả cho Sudoku 9x9 và 16x16, với giao diện trực quan và các tính năng cơ bản đầy đủ.</a:t>
            </a:r>
            <a:endParaRPr lang="en-US" sz="1450" dirty="0"/>
          </a:p>
        </p:txBody>
      </p:sp>
      <p:sp>
        <p:nvSpPr>
          <p:cNvPr id="8" name="Shape 5"/>
          <p:cNvSpPr/>
          <p:nvPr/>
        </p:nvSpPr>
        <p:spPr>
          <a:xfrm>
            <a:off x="758309" y="5385078"/>
            <a:ext cx="7627382" cy="1426250"/>
          </a:xfrm>
          <a:prstGeom prst="roundRect">
            <a:avLst>
              <a:gd name="adj" fmla="val 5583"/>
            </a:avLst>
          </a:prstGeom>
          <a:solidFill>
            <a:srgbClr val="740B0B"/>
          </a:solidFill>
          <a:ln w="7620">
            <a:solidFill>
              <a:srgbClr val="8D2424"/>
            </a:solidFill>
            <a:prstDash val="solid"/>
          </a:ln>
        </p:spPr>
      </p:sp>
      <p:sp>
        <p:nvSpPr>
          <p:cNvPr id="9" name="Text 6"/>
          <p:cNvSpPr/>
          <p:nvPr/>
        </p:nvSpPr>
        <p:spPr>
          <a:xfrm>
            <a:off x="955477" y="5582245"/>
            <a:ext cx="2784872" cy="311706"/>
          </a:xfrm>
          <a:prstGeom prst="rect">
            <a:avLst/>
          </a:prstGeom>
          <a:noFill/>
        </p:spPr>
        <p:txBody>
          <a:bodyPr wrap="none" lIns="0" tIns="0" rIns="0" bIns="0" rtlCol="0" anchor="t"/>
          <a:lstStyle/>
          <a:p>
            <a:pPr marL="0" indent="0" algn="l">
              <a:lnSpc>
                <a:spcPts val="2450"/>
              </a:lnSpc>
              <a:buNone/>
            </a:pPr>
            <a:r>
              <a:rPr lang="en-US" sz="1950" dirty="0">
                <a:solidFill>
                  <a:srgbClr val="FFE5E5"/>
                </a:solidFill>
                <a:latin typeface="Dela Gothic One" panose="00000500000000000000" pitchFamily="34" charset="-128"/>
                <a:ea typeface="Dela Gothic One" panose="00000500000000000000" pitchFamily="34" charset="-122"/>
                <a:cs typeface="Dela Gothic One" panose="00000500000000000000" pitchFamily="34" charset="-120"/>
              </a:rPr>
              <a:t>Cải Tiến Tương Lai</a:t>
            </a:r>
            <a:endParaRPr lang="en-US" sz="1950" dirty="0"/>
          </a:p>
        </p:txBody>
      </p:sp>
      <p:sp>
        <p:nvSpPr>
          <p:cNvPr id="10" name="Text 7"/>
          <p:cNvSpPr/>
          <p:nvPr/>
        </p:nvSpPr>
        <p:spPr>
          <a:xfrm>
            <a:off x="955477" y="6007656"/>
            <a:ext cx="7233047" cy="606504"/>
          </a:xfrm>
          <a:prstGeom prst="rect">
            <a:avLst/>
          </a:prstGeom>
          <a:noFill/>
        </p:spPr>
        <p:txBody>
          <a:bodyPr wrap="square" lIns="0" tIns="0" rIns="0" bIns="0" rtlCol="0" anchor="t"/>
          <a:lstStyle/>
          <a:p>
            <a:pPr marL="0" indent="0" algn="l">
              <a:lnSpc>
                <a:spcPts val="2350"/>
              </a:lnSpc>
              <a:buNone/>
            </a:pPr>
            <a:r>
              <a:rPr lang="en-US" sz="1450" dirty="0">
                <a:solidFill>
                  <a:srgbClr val="FFE5E5"/>
                </a:solidFill>
                <a:latin typeface="DM Sans" pitchFamily="34" charset="0"/>
                <a:ea typeface="DM Sans" pitchFamily="34" charset="-122"/>
                <a:cs typeface="DM Sans" pitchFamily="34" charset="-120"/>
              </a:rPr>
              <a:t>Nâng cao hiệu suất cho bảng 16x16, thêm tính năng kiểm tra thời gian thực và hỗ trợ các biến thể Sudoku khác.</a:t>
            </a:r>
            <a:endParaRPr lang="en-US" sz="1450" dirty="0"/>
          </a:p>
        </p:txBody>
      </p:sp>
    </p:spTree>
  </p:cSld>
  <p:clrMapOvr>
    <a:masterClrMapping/>
  </p:clrMapOvr>
</p:sld>
</file>

<file path=ppt/tags/tag1.xml><?xml version="1.0" encoding="utf-8"?>
<p:tagLst xmlns:p="http://schemas.openxmlformats.org/presentationml/2006/main">
  <p:tag name="KSO_WM_DIAGRAM_VIRTUALLY_FRAME" val="{&quot;height&quot;:577.5375590551181,&quot;left&quot;:41.27811023622047,&quot;top&quot;:121.38748031496064,&quot;width&quot;:1070.0437795275589}"/>
</p:tagLst>
</file>

<file path=ppt/tags/tag10.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11.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12.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13.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14.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15.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16.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17.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18.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19.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2.xml><?xml version="1.0" encoding="utf-8"?>
<p:tagLst xmlns:p="http://schemas.openxmlformats.org/presentationml/2006/main">
  <p:tag name="KSO_WM_DIAGRAM_VIRTUALLY_FRAME" val="{&quot;height&quot;:577.5375590551181,&quot;left&quot;:41.27811023622047,&quot;top&quot;:121.38748031496064,&quot;width&quot;:1070.0437795275589}"/>
</p:tagLst>
</file>

<file path=ppt/tags/tag20.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21.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22.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23.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24.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3.xml><?xml version="1.0" encoding="utf-8"?>
<p:tagLst xmlns:p="http://schemas.openxmlformats.org/presentationml/2006/main">
  <p:tag name="KSO_WM_DIAGRAM_VIRTUALLY_FRAME" val="{&quot;height&quot;:577.5375590551181,&quot;left&quot;:41.27811023622047,&quot;top&quot;:121.38748031496064,&quot;width&quot;:1070.0437795275589}"/>
</p:tagLst>
</file>

<file path=ppt/tags/tag4.xml><?xml version="1.0" encoding="utf-8"?>
<p:tagLst xmlns:p="http://schemas.openxmlformats.org/presentationml/2006/main">
  <p:tag name="KSO_WM_DIAGRAM_VIRTUALLY_FRAME" val="{&quot;height&quot;:577.5375590551181,&quot;left&quot;:41.27811023622047,&quot;top&quot;:121.38748031496064,&quot;width&quot;:1070.0437795275589}"/>
</p:tagLst>
</file>

<file path=ppt/tags/tag5.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6.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7.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8.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ags/tag9.xml><?xml version="1.0" encoding="utf-8"?>
<p:tagLst xmlns:p="http://schemas.openxmlformats.org/presentationml/2006/main">
  <p:tag name="KSO_WM_DIAGRAM_VIRTUALLY_FRAME" val="{&quot;height&quot;:408.0750393700788,&quot;left&quot;:59.70937007874015,&quot;top&quot;:179.7655905511811,&quot;width&quot;:1032.581259842519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3621</Words>
  <Application>WPS Presentation</Application>
  <PresentationFormat>On-screen Show (16:9)</PresentationFormat>
  <Paragraphs>138</Paragraphs>
  <Slides>8</Slides>
  <Notes>8</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8</vt:i4>
      </vt:variant>
    </vt:vector>
  </HeadingPairs>
  <TitlesOfParts>
    <vt:vector size="21" baseType="lpstr">
      <vt:lpstr>Arial</vt:lpstr>
      <vt:lpstr>SimSun</vt:lpstr>
      <vt:lpstr>Wingdings</vt:lpstr>
      <vt:lpstr>Dela Gothic One</vt:lpstr>
      <vt:lpstr>Dela Gothic One</vt:lpstr>
      <vt:lpstr>Dela Gothic One</vt:lpstr>
      <vt:lpstr>DM Sans</vt:lpstr>
      <vt:lpstr>DM Sans</vt:lpstr>
      <vt:lpstr>DM Sans</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Hoan Trương Công</cp:lastModifiedBy>
  <cp:revision>4</cp:revision>
  <dcterms:created xsi:type="dcterms:W3CDTF">2025-07-15T02:59:00Z</dcterms:created>
  <dcterms:modified xsi:type="dcterms:W3CDTF">2025-07-15T03:08:26Z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1DE62308FD41409CB38C9CFF14855AAF_12</vt:lpwstr>
  </property>
  <property fmtid="{D5CDD505-2E9C-101B-9397-08002B2CF9AE}" pid="3" name="KSOProductBuildVer">
    <vt:lpwstr>1033-12.2.0.21931</vt:lpwstr>
  </property>
</Properties>
</file>